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383" r:id="rId3"/>
    <p:sldId id="502" r:id="rId4"/>
    <p:sldId id="419" r:id="rId5"/>
    <p:sldId id="420" r:id="rId6"/>
    <p:sldId id="319" r:id="rId7"/>
    <p:sldId id="329" r:id="rId8"/>
    <p:sldId id="513" r:id="rId9"/>
    <p:sldId id="422" r:id="rId10"/>
    <p:sldId id="337" r:id="rId11"/>
    <p:sldId id="360" r:id="rId12"/>
    <p:sldId id="392" r:id="rId13"/>
    <p:sldId id="340" r:id="rId14"/>
    <p:sldId id="339" r:id="rId15"/>
    <p:sldId id="586" r:id="rId16"/>
    <p:sldId id="393" r:id="rId17"/>
    <p:sldId id="503" r:id="rId18"/>
    <p:sldId id="587" r:id="rId19"/>
    <p:sldId id="334" r:id="rId20"/>
    <p:sldId id="455" r:id="rId21"/>
    <p:sldId id="498" r:id="rId22"/>
    <p:sldId id="495" r:id="rId23"/>
    <p:sldId id="475" r:id="rId24"/>
    <p:sldId id="591" r:id="rId25"/>
    <p:sldId id="385" r:id="rId26"/>
    <p:sldId id="500" r:id="rId27"/>
    <p:sldId id="59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4380" autoAdjust="0"/>
  </p:normalViewPr>
  <p:slideViewPr>
    <p:cSldViewPr snapToGrid="0">
      <p:cViewPr varScale="1">
        <p:scale>
          <a:sx n="74" d="100"/>
          <a:sy n="74" d="100"/>
        </p:scale>
        <p:origin x="1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55E67-BB3C-4D93-9702-73A0B775B084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5FDA-7E62-45DB-BC8D-CEE21E3BD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9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65FDA-7E62-45DB-BC8D-CEE21E3BD3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7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10/14/2024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2023977/difference-of-keywords-typename-and-class-in-templat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ubble_sort#mediaviewer/File:Bubble-sort-example-300px.gi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Insertion_sort#mediaviewer/File:Insertion-sort-example-300px.gif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342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Structures, Algorithms, and Discrete Mathematics I</a:t>
            </a:r>
          </a:p>
          <a:p>
            <a:r>
              <a:rPr lang="en-US" dirty="0"/>
              <a:t>Lecture 6.</a:t>
            </a:r>
          </a:p>
          <a:p>
            <a:r>
              <a:rPr lang="en-US" dirty="0"/>
              <a:t>CARRANO </a:t>
            </a:r>
            <a:r>
              <a:rPr lang="en-US" dirty="0" err="1"/>
              <a:t>Carrano</a:t>
            </a:r>
            <a:r>
              <a:rPr lang="en-US" dirty="0"/>
              <a:t> Ch 2</a:t>
            </a:r>
          </a:p>
        </p:txBody>
      </p:sp>
    </p:spTree>
    <p:extLst>
      <p:ext uri="{BB962C8B-B14F-4D97-AF65-F5344CB8AC3E}">
        <p14:creationId xmlns:p14="http://schemas.microsoft.com/office/powerpoint/2010/main" val="1675269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179" y="229320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double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= 3;  </a:t>
            </a:r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 = 7;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 =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a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 =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SwapInt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(a, b);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 =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a &lt;&lt;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b =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 &lt;&lt;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&gt;&gt; a;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45179" y="227387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SwapInt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temp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temp;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(w/doubles)</a:t>
            </a:r>
          </a:p>
        </p:txBody>
      </p:sp>
    </p:spTree>
    <p:extLst>
      <p:ext uri="{BB962C8B-B14F-4D97-AF65-F5344CB8AC3E}">
        <p14:creationId xmlns:p14="http://schemas.microsoft.com/office/powerpoint/2010/main" val="341783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Swap&lt;&gt;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7280" y="186484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= 3;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 = 1000000;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Swap(a, b);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person_a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ChapoGuzman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person_b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JimmyHoffa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Swap(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person_a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person_b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person_a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76210" y="27420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Swap(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temp;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805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lculus formula">
            <a:extLst>
              <a:ext uri="{FF2B5EF4-FFF2-40B4-BE49-F238E27FC236}">
                <a16:creationId xmlns:a16="http://schemas.microsoft.com/office/drawing/2014/main" id="{DA17D078-9740-0CF8-34EC-289AD94C1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rcRect t="2084" b="136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Templatize</a:t>
            </a:r>
            <a:r>
              <a:rPr lang="en-US" dirty="0"/>
              <a:t> Class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SORTED LIST</a:t>
            </a:r>
          </a:p>
        </p:txBody>
      </p:sp>
    </p:spTree>
    <p:extLst>
      <p:ext uri="{BB962C8B-B14F-4D97-AF65-F5344CB8AC3E}">
        <p14:creationId xmlns:p14="http://schemas.microsoft.com/office/powerpoint/2010/main" val="417424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Why Object Oriented Programming (OOP)?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" algn="l"/>
                <a:tab pos="640080" algn="l"/>
              </a:tabLst>
            </a:pPr>
            <a:r>
              <a:rPr lang="en-US" sz="2800" dirty="0"/>
              <a:t>Abstraction</a:t>
            </a:r>
            <a:endParaRPr lang="en-US" sz="2600" dirty="0"/>
          </a:p>
          <a:p>
            <a:pPr marL="22860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" algn="l"/>
                <a:tab pos="640080" algn="l"/>
              </a:tabLst>
            </a:pPr>
            <a:r>
              <a:rPr lang="en-US" sz="2800" dirty="0"/>
              <a:t>Encapsulation</a:t>
            </a:r>
          </a:p>
          <a:p>
            <a:pPr marL="22860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" algn="l"/>
                <a:tab pos="640080" algn="l"/>
              </a:tabLst>
            </a:pPr>
            <a:r>
              <a:rPr lang="en-US" sz="3600" b="1" dirty="0">
                <a:solidFill>
                  <a:schemeClr val="accent1"/>
                </a:solidFill>
              </a:rPr>
              <a:t>Hierarchy</a:t>
            </a:r>
          </a:p>
          <a:p>
            <a:pPr marL="228600" indent="-228600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" algn="l"/>
                <a:tab pos="640080" algn="l"/>
              </a:tabLst>
            </a:pPr>
            <a:r>
              <a:rPr lang="en-US" sz="3600" b="1" dirty="0">
                <a:solidFill>
                  <a:schemeClr val="accent1"/>
                </a:solidFill>
              </a:rPr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258712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Polymorphism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Allows for multiple types to be passed to function or class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One set of code works across all types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Works on Function or Class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Syntax:  </a:t>
            </a:r>
            <a:r>
              <a:rPr lang="en-US" sz="2800" b="1" dirty="0"/>
              <a:t>template &lt;class T&gt;*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 T </a:t>
            </a:r>
            <a:r>
              <a:rPr lang="en-US" sz="2800" dirty="0"/>
              <a:t>is the type utilized throughout code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600" dirty="0"/>
              <a:t> Function/Class must be able to handle the types utilized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73DE6-F9D1-477B-83CB-14D2AA3C7453}"/>
              </a:ext>
            </a:extLst>
          </p:cNvPr>
          <p:cNvSpPr txBox="1"/>
          <p:nvPr/>
        </p:nvSpPr>
        <p:spPr>
          <a:xfrm>
            <a:off x="1392382" y="6442363"/>
            <a:ext cx="428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*Carrano uses ItemType for T;  we will use T</a:t>
            </a:r>
          </a:p>
        </p:txBody>
      </p:sp>
    </p:spTree>
    <p:extLst>
      <p:ext uri="{BB962C8B-B14F-4D97-AF65-F5344CB8AC3E}">
        <p14:creationId xmlns:p14="http://schemas.microsoft.com/office/powerpoint/2010/main" val="22013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5AA7-8FB4-4AD2-8F91-8F80B704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45D81-A1F1-4A8C-86B0-74FDFA31A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generic code template from which specific code can be generated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Code is generated at compile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One set of code instantiated for each &lt;type&gt;, aka, F&lt;int&gt;, F&lt;string&gt;, F&lt;Bird&gt;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How does the compiler determine the types for each instantiation?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user tells it in &lt;T&gt;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compiler infers from </a:t>
            </a:r>
            <a:r>
              <a:rPr lang="en-US" dirty="0" err="1"/>
              <a:t>args</a:t>
            </a:r>
            <a:r>
              <a:rPr lang="en-US" dirty="0"/>
              <a:t> passed in (for templatized functions)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Operators used within implementation of a templated class or function must work for class/types </a:t>
            </a:r>
            <a:r>
              <a:rPr lang="en-US" b="1" dirty="0"/>
              <a:t>T </a:t>
            </a:r>
            <a:r>
              <a:rPr lang="en-US" dirty="0"/>
              <a:t>instantiated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Please explain the #if guards again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What is difference between </a:t>
            </a:r>
            <a:r>
              <a:rPr lang="en-US" b="1" dirty="0"/>
              <a:t>template&lt;</a:t>
            </a:r>
            <a:r>
              <a:rPr lang="en-US" b="1" dirty="0" err="1"/>
              <a:t>typename</a:t>
            </a:r>
            <a:r>
              <a:rPr lang="en-US" b="1" dirty="0"/>
              <a:t> T&gt; </a:t>
            </a:r>
            <a:r>
              <a:rPr lang="en-US" dirty="0"/>
              <a:t>and </a:t>
            </a:r>
            <a:r>
              <a:rPr lang="en-US" b="1" dirty="0"/>
              <a:t>template&lt;class T&gt;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>
                <a:hlinkClick r:id="rId2"/>
              </a:rPr>
              <a:t>typename</a:t>
            </a:r>
            <a:r>
              <a:rPr lang="en-US" b="1" dirty="0">
                <a:hlinkClick r:id="rId2"/>
              </a:rPr>
              <a:t> v class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1794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List</a:t>
            </a:r>
            <a:br>
              <a:rPr lang="en-US" dirty="0"/>
            </a:br>
            <a:r>
              <a:rPr lang="en-US" dirty="0"/>
              <a:t>Class Template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  <a:r>
              <a:rPr lang="en-US" sz="2400" dirty="0"/>
              <a:t>Example to show templates on a class which keeps a sorted set of items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Add an item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Print out items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Sort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Bonus Points:  concatenate two lists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Data Structure:  Vector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Sorts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 err="1"/>
              <a:t>BubbleSort</a:t>
            </a:r>
            <a:endParaRPr lang="en-US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Insertion sort algorithm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901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158B-A063-B9F4-4E75-0EF77478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03E6-5BE1-5163-A3CD-0A0EBF59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Scientist of the Week</a:t>
            </a:r>
            <a:br>
              <a:rPr lang="en-US" dirty="0"/>
            </a:br>
            <a:r>
              <a:rPr lang="en-US" dirty="0"/>
              <a:t>Breaking News Edition!!!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A8788-369F-7E7B-9F52-4DD95EE6A1AB}"/>
              </a:ext>
            </a:extLst>
          </p:cNvPr>
          <p:cNvSpPr txBox="1"/>
          <p:nvPr/>
        </p:nvSpPr>
        <p:spPr>
          <a:xfrm>
            <a:off x="4665884" y="2343760"/>
            <a:ext cx="43520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Nicola Dell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35CD0-C52D-4B9E-E158-2653EF48BB82}"/>
              </a:ext>
            </a:extLst>
          </p:cNvPr>
          <p:cNvSpPr txBox="1"/>
          <p:nvPr/>
        </p:nvSpPr>
        <p:spPr>
          <a:xfrm>
            <a:off x="4883972" y="2863098"/>
            <a:ext cx="67342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Associate Professor at Cornell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Co-Founded Clinic to End Tech Abuse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2024 MacArthur Grant Award Winner</a:t>
            </a:r>
          </a:p>
          <a:p>
            <a:r>
              <a:rPr lang="en-US" dirty="0"/>
              <a:t>	</a:t>
            </a:r>
            <a:r>
              <a:rPr lang="en-US" sz="1600" i="1" dirty="0"/>
              <a:t>“Developing technology interventions to address the needs of overlooked populations, such as survivors of intimate partner violence.”</a:t>
            </a:r>
          </a:p>
          <a:p>
            <a:r>
              <a:rPr lang="en-US" sz="1350" dirty="0"/>
              <a:t>	https://www.macfound.org/fellows/class-of-2024/nicola-dell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endParaRPr lang="en-US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4B714-A8D1-23B0-396B-2A2C0E1C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FA877F-724A-3CD8-9B47-B34706D4C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127417"/>
            <a:ext cx="3287783" cy="23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79215-CD3E-4C7A-B23C-18F11A49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Sorted List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EA29FD-4D8F-4335-8D82-87F586888D7D}"/>
              </a:ext>
            </a:extLst>
          </p:cNvPr>
          <p:cNvSpPr/>
          <p:nvPr/>
        </p:nvSpPr>
        <p:spPr>
          <a:xfrm>
            <a:off x="668481" y="1818190"/>
            <a:ext cx="34671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ifndef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SORTED_LIST_H_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SORTED_LIST_H_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&lt;iostream&gt;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&lt;vector&gt;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std;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SortedList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SortedList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Print()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Sort();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"sorted_list.cpp"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F589E-3AE0-408B-9E58-983B356B4FA4}"/>
              </a:ext>
            </a:extLst>
          </p:cNvPr>
          <p:cNvSpPr/>
          <p:nvPr/>
        </p:nvSpPr>
        <p:spPr>
          <a:xfrm>
            <a:off x="5230090" y="1818190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#</a:t>
            </a:r>
            <a:r>
              <a:rPr lang="en-US" sz="1200" dirty="0" err="1">
                <a:solidFill>
                  <a:srgbClr val="808080"/>
                </a:solidFill>
                <a:latin typeface="Consolas" panose="020B0609020204030204" pitchFamily="49" charset="0"/>
              </a:rPr>
              <a:t>ifndef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SORTED_LIST_CPP_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F008A"/>
                </a:solidFill>
                <a:latin typeface="Consolas" panose="020B0609020204030204" pitchFamily="49" charset="0"/>
              </a:rPr>
              <a:t>SORTED_LIST_CPP_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sorted_list.h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SortedList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&gt;::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SortedList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SortedList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&gt;::Add(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the_list_.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push_back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item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SortedList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FR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&gt;::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the_list.size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i++)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[i] &lt;&lt;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#endif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65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Bubblesort</a:t>
            </a:r>
            <a:r>
              <a:rPr lang="en-US" dirty="0"/>
              <a:t> or Sinking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Used to sort an array of items by traversing (n-1) times and bubbling largest current item to the bottom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Graphical Representation : </a:t>
            </a:r>
            <a:r>
              <a:rPr lang="en-US" sz="2400" dirty="0">
                <a:hlinkClick r:id="rId2"/>
              </a:rPr>
              <a:t>http://en.wikipedia.org/wiki/Bubble_sort#mediaviewer/File:Bubble-sort-example-300px.gif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Bad memory and speed characteristics.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 </a:t>
            </a:r>
            <a:r>
              <a:rPr lang="en-US" sz="2400" i="1" dirty="0"/>
              <a:t>“the bubble sort seems to have nothing to recommend it, except a catchy name and the fact that it leads to some interesting theoretical problems“, </a:t>
            </a:r>
            <a:r>
              <a:rPr lang="en-US" sz="2400" dirty="0"/>
              <a:t>Donald Knuth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64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Announcements/Agenda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Announcements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Test Case Sharing: please do.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Test One, 10/21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dirty="0"/>
              <a:t>Practice Test Published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Program 2: Due 10/23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/>
              <a:t>Agenda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Test One Discussion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Templating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Practice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Insertion Sort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Array / Pointers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141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8600"/>
            <a:ext cx="7772400" cy="5334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Insertion Sort </a:t>
            </a:r>
          </a:p>
        </p:txBody>
      </p:sp>
      <p:sp>
        <p:nvSpPr>
          <p:cNvPr id="176138" name="Rectangle 10"/>
          <p:cNvSpPr>
            <a:spLocks noChangeArrowheads="1"/>
          </p:cNvSpPr>
          <p:nvPr/>
        </p:nvSpPr>
        <p:spPr bwMode="auto">
          <a:xfrm>
            <a:off x="5329984" y="4010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</a:p>
        </p:txBody>
      </p:sp>
      <p:sp>
        <p:nvSpPr>
          <p:cNvPr id="176139" name="Rectangle 11"/>
          <p:cNvSpPr>
            <a:spLocks noChangeArrowheads="1"/>
          </p:cNvSpPr>
          <p:nvPr/>
        </p:nvSpPr>
        <p:spPr bwMode="auto">
          <a:xfrm>
            <a:off x="5787184" y="401055"/>
            <a:ext cx="4572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10</a:t>
            </a:r>
          </a:p>
        </p:txBody>
      </p:sp>
      <p:sp>
        <p:nvSpPr>
          <p:cNvPr id="176140" name="Rectangle 12"/>
          <p:cNvSpPr>
            <a:spLocks noChangeArrowheads="1"/>
          </p:cNvSpPr>
          <p:nvPr/>
        </p:nvSpPr>
        <p:spPr bwMode="auto">
          <a:xfrm>
            <a:off x="6244384" y="4010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14</a:t>
            </a:r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7158784" y="4010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42" name="Rectangle 14"/>
          <p:cNvSpPr>
            <a:spLocks noChangeArrowheads="1"/>
          </p:cNvSpPr>
          <p:nvPr/>
        </p:nvSpPr>
        <p:spPr bwMode="auto">
          <a:xfrm>
            <a:off x="6701584" y="4010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43" name="Rectangle 15"/>
          <p:cNvSpPr>
            <a:spLocks noChangeArrowheads="1"/>
          </p:cNvSpPr>
          <p:nvPr/>
        </p:nvSpPr>
        <p:spPr bwMode="auto">
          <a:xfrm>
            <a:off x="5787184" y="10106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29</a:t>
            </a:r>
          </a:p>
        </p:txBody>
      </p:sp>
      <p:sp>
        <p:nvSpPr>
          <p:cNvPr id="176144" name="Rectangle 16"/>
          <p:cNvSpPr>
            <a:spLocks noChangeArrowheads="1"/>
          </p:cNvSpPr>
          <p:nvPr/>
        </p:nvSpPr>
        <p:spPr bwMode="auto">
          <a:xfrm>
            <a:off x="5329984" y="10106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29</a:t>
            </a:r>
          </a:p>
        </p:txBody>
      </p:sp>
      <p:sp>
        <p:nvSpPr>
          <p:cNvPr id="176145" name="Rectangle 17"/>
          <p:cNvSpPr>
            <a:spLocks noChangeArrowheads="1"/>
          </p:cNvSpPr>
          <p:nvPr/>
        </p:nvSpPr>
        <p:spPr bwMode="auto">
          <a:xfrm>
            <a:off x="6244384" y="10106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14</a:t>
            </a:r>
          </a:p>
        </p:txBody>
      </p:sp>
      <p:sp>
        <p:nvSpPr>
          <p:cNvPr id="176146" name="Rectangle 18"/>
          <p:cNvSpPr>
            <a:spLocks noChangeArrowheads="1"/>
          </p:cNvSpPr>
          <p:nvPr/>
        </p:nvSpPr>
        <p:spPr bwMode="auto">
          <a:xfrm>
            <a:off x="7158784" y="10106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47" name="Rectangle 19"/>
          <p:cNvSpPr>
            <a:spLocks noChangeArrowheads="1"/>
          </p:cNvSpPr>
          <p:nvPr/>
        </p:nvSpPr>
        <p:spPr bwMode="auto">
          <a:xfrm>
            <a:off x="6701584" y="10106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48" name="Rectangle 20"/>
          <p:cNvSpPr>
            <a:spLocks noChangeArrowheads="1"/>
          </p:cNvSpPr>
          <p:nvPr/>
        </p:nvSpPr>
        <p:spPr bwMode="auto">
          <a:xfrm>
            <a:off x="5787184" y="16202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</a:p>
        </p:txBody>
      </p:sp>
      <p:sp>
        <p:nvSpPr>
          <p:cNvPr id="176149" name="Rectangle 21"/>
          <p:cNvSpPr>
            <a:spLocks noChangeArrowheads="1"/>
          </p:cNvSpPr>
          <p:nvPr/>
        </p:nvSpPr>
        <p:spPr bwMode="auto">
          <a:xfrm>
            <a:off x="5329984" y="16202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</a:p>
        </p:txBody>
      </p:sp>
      <p:sp>
        <p:nvSpPr>
          <p:cNvPr id="176150" name="Rectangle 22"/>
          <p:cNvSpPr>
            <a:spLocks noChangeArrowheads="1"/>
          </p:cNvSpPr>
          <p:nvPr/>
        </p:nvSpPr>
        <p:spPr bwMode="auto">
          <a:xfrm>
            <a:off x="6244384" y="1620255"/>
            <a:ext cx="4572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14</a:t>
            </a:r>
          </a:p>
        </p:txBody>
      </p:sp>
      <p:sp>
        <p:nvSpPr>
          <p:cNvPr id="176151" name="Rectangle 23"/>
          <p:cNvSpPr>
            <a:spLocks noChangeArrowheads="1"/>
          </p:cNvSpPr>
          <p:nvPr/>
        </p:nvSpPr>
        <p:spPr bwMode="auto">
          <a:xfrm>
            <a:off x="7158784" y="16202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52" name="Rectangle 24"/>
          <p:cNvSpPr>
            <a:spLocks noChangeArrowheads="1"/>
          </p:cNvSpPr>
          <p:nvPr/>
        </p:nvSpPr>
        <p:spPr bwMode="auto">
          <a:xfrm>
            <a:off x="6701584" y="16202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53" name="Rectangle 25"/>
          <p:cNvSpPr>
            <a:spLocks noChangeArrowheads="1"/>
          </p:cNvSpPr>
          <p:nvPr/>
        </p:nvSpPr>
        <p:spPr bwMode="auto">
          <a:xfrm>
            <a:off x="5787184" y="2229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dirty="0"/>
              <a:t>29</a:t>
            </a:r>
          </a:p>
        </p:txBody>
      </p:sp>
      <p:sp>
        <p:nvSpPr>
          <p:cNvPr id="176154" name="Rectangle 26"/>
          <p:cNvSpPr>
            <a:spLocks noChangeArrowheads="1"/>
          </p:cNvSpPr>
          <p:nvPr/>
        </p:nvSpPr>
        <p:spPr bwMode="auto">
          <a:xfrm>
            <a:off x="5329984" y="2229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10</a:t>
            </a:r>
          </a:p>
        </p:txBody>
      </p:sp>
      <p:sp>
        <p:nvSpPr>
          <p:cNvPr id="176155" name="Rectangle 27"/>
          <p:cNvSpPr>
            <a:spLocks noChangeArrowheads="1"/>
          </p:cNvSpPr>
          <p:nvPr/>
        </p:nvSpPr>
        <p:spPr bwMode="auto">
          <a:xfrm>
            <a:off x="6244384" y="2229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29</a:t>
            </a:r>
          </a:p>
        </p:txBody>
      </p:sp>
      <p:sp>
        <p:nvSpPr>
          <p:cNvPr id="176156" name="Rectangle 28"/>
          <p:cNvSpPr>
            <a:spLocks noChangeArrowheads="1"/>
          </p:cNvSpPr>
          <p:nvPr/>
        </p:nvSpPr>
        <p:spPr bwMode="auto">
          <a:xfrm>
            <a:off x="7158784" y="22298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57" name="Rectangle 29"/>
          <p:cNvSpPr>
            <a:spLocks noChangeArrowheads="1"/>
          </p:cNvSpPr>
          <p:nvPr/>
        </p:nvSpPr>
        <p:spPr bwMode="auto">
          <a:xfrm>
            <a:off x="6701584" y="22298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58" name="Rectangle 30"/>
          <p:cNvSpPr>
            <a:spLocks noChangeArrowheads="1"/>
          </p:cNvSpPr>
          <p:nvPr/>
        </p:nvSpPr>
        <p:spPr bwMode="auto">
          <a:xfrm>
            <a:off x="5787184" y="28394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</a:p>
        </p:txBody>
      </p:sp>
      <p:sp>
        <p:nvSpPr>
          <p:cNvPr id="176159" name="Rectangle 31"/>
          <p:cNvSpPr>
            <a:spLocks noChangeArrowheads="1"/>
          </p:cNvSpPr>
          <p:nvPr/>
        </p:nvSpPr>
        <p:spPr bwMode="auto">
          <a:xfrm>
            <a:off x="5329984" y="28394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</a:p>
        </p:txBody>
      </p:sp>
      <p:sp>
        <p:nvSpPr>
          <p:cNvPr id="176160" name="Rectangle 32"/>
          <p:cNvSpPr>
            <a:spLocks noChangeArrowheads="1"/>
          </p:cNvSpPr>
          <p:nvPr/>
        </p:nvSpPr>
        <p:spPr bwMode="auto">
          <a:xfrm>
            <a:off x="6244384" y="28394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</a:p>
        </p:txBody>
      </p:sp>
      <p:sp>
        <p:nvSpPr>
          <p:cNvPr id="176161" name="Rectangle 33"/>
          <p:cNvSpPr>
            <a:spLocks noChangeArrowheads="1"/>
          </p:cNvSpPr>
          <p:nvPr/>
        </p:nvSpPr>
        <p:spPr bwMode="auto">
          <a:xfrm>
            <a:off x="7158784" y="28394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62" name="Rectangle 34"/>
          <p:cNvSpPr>
            <a:spLocks noChangeArrowheads="1"/>
          </p:cNvSpPr>
          <p:nvPr/>
        </p:nvSpPr>
        <p:spPr bwMode="auto">
          <a:xfrm>
            <a:off x="6701584" y="2839455"/>
            <a:ext cx="4572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63" name="Rectangle 35"/>
          <p:cNvSpPr>
            <a:spLocks noChangeArrowheads="1"/>
          </p:cNvSpPr>
          <p:nvPr/>
        </p:nvSpPr>
        <p:spPr bwMode="auto">
          <a:xfrm>
            <a:off x="5787184" y="40586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</a:p>
        </p:txBody>
      </p:sp>
      <p:sp>
        <p:nvSpPr>
          <p:cNvPr id="176164" name="Rectangle 36"/>
          <p:cNvSpPr>
            <a:spLocks noChangeArrowheads="1"/>
          </p:cNvSpPr>
          <p:nvPr/>
        </p:nvSpPr>
        <p:spPr bwMode="auto">
          <a:xfrm>
            <a:off x="5329984" y="40586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</a:p>
        </p:txBody>
      </p:sp>
      <p:sp>
        <p:nvSpPr>
          <p:cNvPr id="176165" name="Rectangle 37"/>
          <p:cNvSpPr>
            <a:spLocks noChangeArrowheads="1"/>
          </p:cNvSpPr>
          <p:nvPr/>
        </p:nvSpPr>
        <p:spPr bwMode="auto">
          <a:xfrm>
            <a:off x="6244384" y="40586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</a:p>
        </p:txBody>
      </p:sp>
      <p:sp>
        <p:nvSpPr>
          <p:cNvPr id="176166" name="Rectangle 38"/>
          <p:cNvSpPr>
            <a:spLocks noChangeArrowheads="1"/>
          </p:cNvSpPr>
          <p:nvPr/>
        </p:nvSpPr>
        <p:spPr bwMode="auto">
          <a:xfrm>
            <a:off x="7158784" y="4058655"/>
            <a:ext cx="457200" cy="457200"/>
          </a:xfrm>
          <a:prstGeom prst="rect">
            <a:avLst/>
          </a:prstGeom>
          <a:solidFill>
            <a:srgbClr val="9999FF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67" name="Rectangle 39"/>
          <p:cNvSpPr>
            <a:spLocks noChangeArrowheads="1"/>
          </p:cNvSpPr>
          <p:nvPr/>
        </p:nvSpPr>
        <p:spPr bwMode="auto">
          <a:xfrm>
            <a:off x="6701584" y="40586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37</a:t>
            </a:r>
          </a:p>
        </p:txBody>
      </p:sp>
      <p:sp>
        <p:nvSpPr>
          <p:cNvPr id="176168" name="Rectangle 40"/>
          <p:cNvSpPr>
            <a:spLocks noChangeArrowheads="1"/>
          </p:cNvSpPr>
          <p:nvPr/>
        </p:nvSpPr>
        <p:spPr bwMode="auto">
          <a:xfrm>
            <a:off x="5787184" y="46682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14</a:t>
            </a:r>
          </a:p>
        </p:txBody>
      </p:sp>
      <p:sp>
        <p:nvSpPr>
          <p:cNvPr id="176169" name="Rectangle 41"/>
          <p:cNvSpPr>
            <a:spLocks noChangeArrowheads="1"/>
          </p:cNvSpPr>
          <p:nvPr/>
        </p:nvSpPr>
        <p:spPr bwMode="auto">
          <a:xfrm>
            <a:off x="5329984" y="46682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10</a:t>
            </a:r>
          </a:p>
        </p:txBody>
      </p:sp>
      <p:sp>
        <p:nvSpPr>
          <p:cNvPr id="176170" name="Rectangle 42"/>
          <p:cNvSpPr>
            <a:spLocks noChangeArrowheads="1"/>
          </p:cNvSpPr>
          <p:nvPr/>
        </p:nvSpPr>
        <p:spPr bwMode="auto">
          <a:xfrm>
            <a:off x="6244384" y="46682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14</a:t>
            </a:r>
          </a:p>
        </p:txBody>
      </p:sp>
      <p:sp>
        <p:nvSpPr>
          <p:cNvPr id="176171" name="Rectangle 43"/>
          <p:cNvSpPr>
            <a:spLocks noChangeArrowheads="1"/>
          </p:cNvSpPr>
          <p:nvPr/>
        </p:nvSpPr>
        <p:spPr bwMode="auto">
          <a:xfrm>
            <a:off x="7158784" y="4668255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72" name="Rectangle 44"/>
          <p:cNvSpPr>
            <a:spLocks noChangeArrowheads="1"/>
          </p:cNvSpPr>
          <p:nvPr/>
        </p:nvSpPr>
        <p:spPr bwMode="auto">
          <a:xfrm>
            <a:off x="6701584" y="46682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29</a:t>
            </a:r>
          </a:p>
        </p:txBody>
      </p:sp>
      <p:sp>
        <p:nvSpPr>
          <p:cNvPr id="176173" name="Rectangle 45"/>
          <p:cNvSpPr>
            <a:spLocks noChangeArrowheads="1"/>
          </p:cNvSpPr>
          <p:nvPr/>
        </p:nvSpPr>
        <p:spPr bwMode="auto">
          <a:xfrm>
            <a:off x="5787184" y="5277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13</a:t>
            </a:r>
          </a:p>
        </p:txBody>
      </p:sp>
      <p:sp>
        <p:nvSpPr>
          <p:cNvPr id="176174" name="Rectangle 46"/>
          <p:cNvSpPr>
            <a:spLocks noChangeArrowheads="1"/>
          </p:cNvSpPr>
          <p:nvPr/>
        </p:nvSpPr>
        <p:spPr bwMode="auto">
          <a:xfrm>
            <a:off x="5329984" y="5277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</a:p>
        </p:txBody>
      </p:sp>
      <p:sp>
        <p:nvSpPr>
          <p:cNvPr id="176175" name="Rectangle 47"/>
          <p:cNvSpPr>
            <a:spLocks noChangeArrowheads="1"/>
          </p:cNvSpPr>
          <p:nvPr/>
        </p:nvSpPr>
        <p:spPr bwMode="auto">
          <a:xfrm>
            <a:off x="6244384" y="5277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</a:p>
        </p:txBody>
      </p:sp>
      <p:sp>
        <p:nvSpPr>
          <p:cNvPr id="176176" name="Rectangle 48"/>
          <p:cNvSpPr>
            <a:spLocks noChangeArrowheads="1"/>
          </p:cNvSpPr>
          <p:nvPr/>
        </p:nvSpPr>
        <p:spPr bwMode="auto">
          <a:xfrm>
            <a:off x="7158784" y="5277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37</a:t>
            </a:r>
          </a:p>
        </p:txBody>
      </p:sp>
      <p:sp>
        <p:nvSpPr>
          <p:cNvPr id="176177" name="Rectangle 49"/>
          <p:cNvSpPr>
            <a:spLocks noChangeArrowheads="1"/>
          </p:cNvSpPr>
          <p:nvPr/>
        </p:nvSpPr>
        <p:spPr bwMode="auto">
          <a:xfrm>
            <a:off x="6701584" y="52778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</a:p>
        </p:txBody>
      </p:sp>
      <p:sp>
        <p:nvSpPr>
          <p:cNvPr id="176178" name="Text Box 50"/>
          <p:cNvSpPr txBox="1">
            <a:spLocks noChangeArrowheads="1"/>
          </p:cNvSpPr>
          <p:nvPr/>
        </p:nvSpPr>
        <p:spPr bwMode="auto">
          <a:xfrm>
            <a:off x="5253785" y="96255"/>
            <a:ext cx="8744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2000"/>
              <a:t>Sorted</a:t>
            </a:r>
          </a:p>
        </p:txBody>
      </p:sp>
      <p:sp>
        <p:nvSpPr>
          <p:cNvPr id="176179" name="Text Box 51"/>
          <p:cNvSpPr txBox="1">
            <a:spLocks noChangeArrowheads="1"/>
          </p:cNvSpPr>
          <p:nvPr/>
        </p:nvSpPr>
        <p:spPr bwMode="auto">
          <a:xfrm>
            <a:off x="6472985" y="96255"/>
            <a:ext cx="115653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ja-JP" sz="2000"/>
              <a:t>Unsorted</a:t>
            </a:r>
          </a:p>
        </p:txBody>
      </p:sp>
      <p:sp>
        <p:nvSpPr>
          <p:cNvPr id="176180" name="Line 52"/>
          <p:cNvSpPr>
            <a:spLocks noChangeShapeType="1"/>
          </p:cNvSpPr>
          <p:nvPr/>
        </p:nvSpPr>
        <p:spPr bwMode="auto">
          <a:xfrm>
            <a:off x="5558584" y="858255"/>
            <a:ext cx="38100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81" name="Line 53"/>
          <p:cNvSpPr>
            <a:spLocks noChangeShapeType="1"/>
          </p:cNvSpPr>
          <p:nvPr/>
        </p:nvSpPr>
        <p:spPr bwMode="auto">
          <a:xfrm>
            <a:off x="6015784" y="2077455"/>
            <a:ext cx="45720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82" name="Line 54"/>
          <p:cNvSpPr>
            <a:spLocks noChangeShapeType="1"/>
          </p:cNvSpPr>
          <p:nvPr/>
        </p:nvSpPr>
        <p:spPr bwMode="auto">
          <a:xfrm>
            <a:off x="6015784" y="4515855"/>
            <a:ext cx="45720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83" name="Line 55"/>
          <p:cNvSpPr>
            <a:spLocks noChangeShapeType="1"/>
          </p:cNvSpPr>
          <p:nvPr/>
        </p:nvSpPr>
        <p:spPr bwMode="auto">
          <a:xfrm>
            <a:off x="6472984" y="4515855"/>
            <a:ext cx="45720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84" name="Line 56"/>
          <p:cNvSpPr>
            <a:spLocks noChangeShapeType="1"/>
          </p:cNvSpPr>
          <p:nvPr/>
        </p:nvSpPr>
        <p:spPr bwMode="auto">
          <a:xfrm>
            <a:off x="6930184" y="4515855"/>
            <a:ext cx="457200" cy="1524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185" name="Text Box 57"/>
          <p:cNvSpPr txBox="1">
            <a:spLocks noChangeArrowheads="1"/>
          </p:cNvSpPr>
          <p:nvPr/>
        </p:nvSpPr>
        <p:spPr bwMode="auto">
          <a:xfrm>
            <a:off x="7920785" y="401056"/>
            <a:ext cx="10525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000"/>
              <a:t>Copy 10</a:t>
            </a:r>
          </a:p>
        </p:txBody>
      </p:sp>
      <p:sp>
        <p:nvSpPr>
          <p:cNvPr id="176186" name="Text Box 58"/>
          <p:cNvSpPr txBox="1">
            <a:spLocks noChangeArrowheads="1"/>
          </p:cNvSpPr>
          <p:nvPr/>
        </p:nvSpPr>
        <p:spPr bwMode="auto">
          <a:xfrm>
            <a:off x="7920785" y="934456"/>
            <a:ext cx="995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Shift 29</a:t>
            </a:r>
          </a:p>
        </p:txBody>
      </p:sp>
      <p:sp>
        <p:nvSpPr>
          <p:cNvPr id="176187" name="Text Box 59"/>
          <p:cNvSpPr txBox="1">
            <a:spLocks noChangeArrowheads="1"/>
          </p:cNvSpPr>
          <p:nvPr/>
        </p:nvSpPr>
        <p:spPr bwMode="auto">
          <a:xfrm>
            <a:off x="7920785" y="1620256"/>
            <a:ext cx="201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Insert 10, copy 14</a:t>
            </a:r>
          </a:p>
        </p:txBody>
      </p:sp>
      <p:sp>
        <p:nvSpPr>
          <p:cNvPr id="176188" name="Text Box 60"/>
          <p:cNvSpPr txBox="1">
            <a:spLocks noChangeArrowheads="1"/>
          </p:cNvSpPr>
          <p:nvPr/>
        </p:nvSpPr>
        <p:spPr bwMode="auto">
          <a:xfrm>
            <a:off x="7920785" y="2229856"/>
            <a:ext cx="9953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Shift 29</a:t>
            </a:r>
          </a:p>
        </p:txBody>
      </p:sp>
      <p:sp>
        <p:nvSpPr>
          <p:cNvPr id="176189" name="Text Box 61"/>
          <p:cNvSpPr txBox="1">
            <a:spLocks noChangeArrowheads="1"/>
          </p:cNvSpPr>
          <p:nvPr/>
        </p:nvSpPr>
        <p:spPr bwMode="auto">
          <a:xfrm>
            <a:off x="7920784" y="2839456"/>
            <a:ext cx="2025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Insert 14; copy 37</a:t>
            </a:r>
          </a:p>
        </p:txBody>
      </p:sp>
      <p:sp>
        <p:nvSpPr>
          <p:cNvPr id="176190" name="Text Box 62"/>
          <p:cNvSpPr txBox="1">
            <a:spLocks noChangeArrowheads="1"/>
          </p:cNvSpPr>
          <p:nvPr/>
        </p:nvSpPr>
        <p:spPr bwMode="auto">
          <a:xfrm>
            <a:off x="7920785" y="4134856"/>
            <a:ext cx="2081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Insert 37; Copy 13</a:t>
            </a:r>
          </a:p>
        </p:txBody>
      </p:sp>
      <p:sp>
        <p:nvSpPr>
          <p:cNvPr id="176191" name="Text Box 63"/>
          <p:cNvSpPr txBox="1">
            <a:spLocks noChangeArrowheads="1"/>
          </p:cNvSpPr>
          <p:nvPr/>
        </p:nvSpPr>
        <p:spPr bwMode="auto">
          <a:xfrm>
            <a:off x="7920785" y="4744456"/>
            <a:ext cx="2187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Shift 37, 29 and 14.</a:t>
            </a:r>
          </a:p>
        </p:txBody>
      </p:sp>
      <p:sp>
        <p:nvSpPr>
          <p:cNvPr id="176192" name="Text Box 64"/>
          <p:cNvSpPr txBox="1">
            <a:spLocks noChangeArrowheads="1"/>
          </p:cNvSpPr>
          <p:nvPr/>
        </p:nvSpPr>
        <p:spPr bwMode="auto">
          <a:xfrm>
            <a:off x="7907339" y="5354055"/>
            <a:ext cx="11063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000"/>
              <a:t>Insert 13</a:t>
            </a:r>
          </a:p>
        </p:txBody>
      </p:sp>
      <p:sp>
        <p:nvSpPr>
          <p:cNvPr id="176193" name="Rectangle 65"/>
          <p:cNvSpPr>
            <a:spLocks noChangeArrowheads="1"/>
          </p:cNvSpPr>
          <p:nvPr/>
        </p:nvSpPr>
        <p:spPr bwMode="auto">
          <a:xfrm>
            <a:off x="5787184" y="34490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14</a:t>
            </a:r>
          </a:p>
        </p:txBody>
      </p:sp>
      <p:sp>
        <p:nvSpPr>
          <p:cNvPr id="176194" name="Rectangle 66"/>
          <p:cNvSpPr>
            <a:spLocks noChangeArrowheads="1"/>
          </p:cNvSpPr>
          <p:nvPr/>
        </p:nvSpPr>
        <p:spPr bwMode="auto">
          <a:xfrm>
            <a:off x="5329984" y="34490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10</a:t>
            </a:r>
          </a:p>
        </p:txBody>
      </p:sp>
      <p:sp>
        <p:nvSpPr>
          <p:cNvPr id="176195" name="Rectangle 67"/>
          <p:cNvSpPr>
            <a:spLocks noChangeArrowheads="1"/>
          </p:cNvSpPr>
          <p:nvPr/>
        </p:nvSpPr>
        <p:spPr bwMode="auto">
          <a:xfrm>
            <a:off x="6244384" y="3449055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 b="1" i="1">
                <a:effectLst>
                  <a:outerShdw blurRad="38100" dist="38100" dir="2700000" algn="tl">
                    <a:srgbClr val="C0C0C0"/>
                  </a:outerShdw>
                </a:effectLst>
              </a:rPr>
              <a:t>29</a:t>
            </a:r>
          </a:p>
        </p:txBody>
      </p:sp>
      <p:sp>
        <p:nvSpPr>
          <p:cNvPr id="176196" name="Rectangle 68"/>
          <p:cNvSpPr>
            <a:spLocks noChangeArrowheads="1"/>
          </p:cNvSpPr>
          <p:nvPr/>
        </p:nvSpPr>
        <p:spPr bwMode="auto">
          <a:xfrm>
            <a:off x="7158784" y="3449055"/>
            <a:ext cx="4572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13</a:t>
            </a:r>
          </a:p>
        </p:txBody>
      </p:sp>
      <p:sp>
        <p:nvSpPr>
          <p:cNvPr id="176197" name="Rectangle 69"/>
          <p:cNvSpPr>
            <a:spLocks noChangeArrowheads="1"/>
          </p:cNvSpPr>
          <p:nvPr/>
        </p:nvSpPr>
        <p:spPr bwMode="auto">
          <a:xfrm>
            <a:off x="6701584" y="3449055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ja-JP"/>
              <a:t>37</a:t>
            </a:r>
          </a:p>
        </p:txBody>
      </p:sp>
      <p:sp>
        <p:nvSpPr>
          <p:cNvPr id="176198" name="Text Box 70"/>
          <p:cNvSpPr txBox="1">
            <a:spLocks noChangeArrowheads="1"/>
          </p:cNvSpPr>
          <p:nvPr/>
        </p:nvSpPr>
        <p:spPr bwMode="auto">
          <a:xfrm>
            <a:off x="7920784" y="3449056"/>
            <a:ext cx="1517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000"/>
              <a:t>Shift nothing</a:t>
            </a:r>
          </a:p>
        </p:txBody>
      </p:sp>
      <p:sp>
        <p:nvSpPr>
          <p:cNvPr id="176199" name="Rectangle 71"/>
          <p:cNvSpPr>
            <a:spLocks noChangeArrowheads="1"/>
          </p:cNvSpPr>
          <p:nvPr/>
        </p:nvSpPr>
        <p:spPr bwMode="auto">
          <a:xfrm>
            <a:off x="4186984" y="2306055"/>
            <a:ext cx="381000" cy="381000"/>
          </a:xfrm>
          <a:prstGeom prst="rect">
            <a:avLst/>
          </a:prstGeom>
          <a:solidFill>
            <a:srgbClr val="9999FF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6200" name="Text Box 72"/>
          <p:cNvSpPr txBox="1">
            <a:spLocks noChangeArrowheads="1"/>
          </p:cNvSpPr>
          <p:nvPr/>
        </p:nvSpPr>
        <p:spPr bwMode="auto">
          <a:xfrm>
            <a:off x="3634214" y="1925055"/>
            <a:ext cx="149765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2000"/>
              <a:t>unsortedTop</a:t>
            </a:r>
          </a:p>
        </p:txBody>
      </p:sp>
      <p:sp>
        <p:nvSpPr>
          <p:cNvPr id="2" name="Rectangle 1"/>
          <p:cNvSpPr/>
          <p:nvPr/>
        </p:nvSpPr>
        <p:spPr>
          <a:xfrm>
            <a:off x="70887" y="5943601"/>
            <a:ext cx="10324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http://en.wikipedia.org/wiki/Insertion_sort#mediaviewer/File:Insertion-sort-example-300px.gif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213" y="5689997"/>
            <a:ext cx="261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 </a:t>
            </a:r>
            <a:r>
              <a:rPr lang="en-US" dirty="0" err="1"/>
              <a:t>Carranno</a:t>
            </a:r>
            <a:r>
              <a:rPr lang="en-US" dirty="0"/>
              <a:t> 311-313, Or:</a:t>
            </a:r>
          </a:p>
        </p:txBody>
      </p:sp>
    </p:spTree>
    <p:extLst>
      <p:ext uri="{BB962C8B-B14F-4D97-AF65-F5344CB8AC3E}">
        <p14:creationId xmlns:p14="http://schemas.microsoft.com/office/powerpoint/2010/main" val="326493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 Insertion Sort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E13844-7340-4829-A48F-8A7F51C0D08C}"/>
              </a:ext>
            </a:extLst>
          </p:cNvPr>
          <p:cNvSpPr/>
          <p:nvPr/>
        </p:nvSpPr>
        <p:spPr>
          <a:xfrm>
            <a:off x="1271154" y="2192125"/>
            <a:ext cx="68025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SortedList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&gt;::Sort()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place = 1; place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the_list_.size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place++)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temp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_[place];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place;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((i &gt; 0) &amp;&amp;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_[i - 1] &gt; temp))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_[i]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_[i - 1];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i--;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the_list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_[i] = temp;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033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7347B-A220-C045-43BE-FBE814469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C++ Fundamentals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D4686FF-155C-D033-5669-99EF792E8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455621"/>
            <a:ext cx="6269347" cy="1238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ARRAYS (Pointers)</a:t>
            </a:r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F6C24E18-854F-6453-BE0F-A0208327F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86" r="31422"/>
          <a:stretch/>
        </p:blipFill>
        <p:spPr>
          <a:xfrm>
            <a:off x="-1" y="10"/>
            <a:ext cx="4635315" cy="6857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3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D451-FD88-4053-9AC1-32A77A7C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E8782-D02A-4558-B29E-BFBA2BAC1385}"/>
              </a:ext>
            </a:extLst>
          </p:cNvPr>
          <p:cNvSpPr/>
          <p:nvPr/>
        </p:nvSpPr>
        <p:spPr>
          <a:xfrm>
            <a:off x="1097280" y="1899375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Which of the next two definitions of MAX_HATS is better?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kMaxHats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#define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6F008A"/>
                </a:solidFill>
                <a:latin typeface="Consolas" panose="020B0609020204030204" pitchFamily="49" charset="0"/>
              </a:rPr>
              <a:t>kMaxHats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100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 = 7;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arr1[</a:t>
            </a:r>
            <a:r>
              <a:rPr lang="en-US" sz="1400" dirty="0" err="1">
                <a:solidFill>
                  <a:srgbClr val="6F008A"/>
                </a:solidFill>
                <a:latin typeface="Consolas" panose="020B0609020204030204" pitchFamily="49" charset="0"/>
              </a:rPr>
              <a:t>kMaxHats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arr2[3] = { 34, 7, 34 };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c_arr1[7];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c_arr2[10][5];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Pointer Dereferencing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arr_ptr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&amp;arr2[0];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(arr2, 3)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22A5B-17B7-4574-9128-65FE67E8E8BC}"/>
              </a:ext>
            </a:extLst>
          </p:cNvPr>
          <p:cNvSpPr/>
          <p:nvPr/>
        </p:nvSpPr>
        <p:spPr>
          <a:xfrm>
            <a:off x="6973824" y="274062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//int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AddItUp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(int*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, int length)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AddItUp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[],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answer = 0;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length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//answer +=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[i];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answer += *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arr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answer;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6460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F96A8B-E86D-4F3A-AA75-7B1E08916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1A5A9C-CBBA-E7F8-4E88-6997C250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Class Bell.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C68AD-E0F0-6748-45A4-0391AC619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10.14.24</a:t>
            </a:r>
          </a:p>
        </p:txBody>
      </p:sp>
      <p:pic>
        <p:nvPicPr>
          <p:cNvPr id="9" name="Graphic 8" descr="Ringer">
            <a:extLst>
              <a:ext uri="{FF2B5EF4-FFF2-40B4-BE49-F238E27FC236}">
                <a16:creationId xmlns:a16="http://schemas.microsoft.com/office/drawing/2014/main" id="{6A211B54-1977-CA1D-AB56-112F7788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5B333-A567-4994-B69F-B3D6FFA10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8922C-0FA6-4876-B387-09E6D18A9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822080-05A0-4490-8404-A5C900C2C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2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</a:t>
            </a:r>
            <a:r>
              <a:rPr lang="en-US"/>
              <a:t>Program Execution </a:t>
            </a:r>
            <a:r>
              <a:rPr lang="en-US" dirty="0"/>
              <a:t>Lifecycle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0" y="1922026"/>
            <a:ext cx="5269653" cy="4242071"/>
          </a:xfrm>
        </p:spPr>
      </p:pic>
      <p:sp>
        <p:nvSpPr>
          <p:cNvPr id="7" name="TextBox 6"/>
          <p:cNvSpPr txBox="1"/>
          <p:nvPr/>
        </p:nvSpPr>
        <p:spPr>
          <a:xfrm>
            <a:off x="2395971" y="5979431"/>
            <a:ext cx="746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http://www.technovisitors.com/2014/06/C-program-execution-life-cycle.html</a:t>
            </a:r>
          </a:p>
        </p:txBody>
      </p:sp>
    </p:spTree>
    <p:extLst>
      <p:ext uri="{BB962C8B-B14F-4D97-AF65-F5344CB8AC3E}">
        <p14:creationId xmlns:p14="http://schemas.microsoft.com/office/powerpoint/2010/main" val="2195191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E1AB-FA9F-141D-8720-FB024DF4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A1247-434D-66BE-C0BE-7312FF07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Write a function which has two arguments (Array of integers, Length of array) and returns the sum of the integers in the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Write the same function with using [ or ] symbols</a:t>
            </a:r>
          </a:p>
        </p:txBody>
      </p:sp>
    </p:spTree>
    <p:extLst>
      <p:ext uri="{BB962C8B-B14F-4D97-AF65-F5344CB8AC3E}">
        <p14:creationId xmlns:p14="http://schemas.microsoft.com/office/powerpoint/2010/main" val="2439064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71ECC5-51D9-4E70-89C1-3DCF3A372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F0080A-F430-B4BF-F4F2-BA60326C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766457"/>
            <a:ext cx="10909073" cy="16546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Practice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64878-7D05-67E7-9F69-D5034DFE8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1474" y="5496089"/>
            <a:ext cx="9622971" cy="7717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Gears be clicking…</a:t>
            </a:r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6C538694-1590-9E0A-4FB9-D1F8F14AC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6412" y="932016"/>
            <a:ext cx="2506511" cy="250651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2529AB-8F99-47FB-91B5-93565E54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5159" y="5433708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11F890-74C3-40C9-9A8B-A80E38704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874070-078A-470B-9C8C-BD1BCB55A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Scientist of the Week.</a:t>
            </a:r>
            <a:br>
              <a:rPr lang="en-US" dirty="0"/>
            </a:br>
            <a:r>
              <a:rPr lang="en-US" dirty="0"/>
              <a:t>Breaking News Edition!!!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65884" y="2343760"/>
            <a:ext cx="43520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Geoffrey Hinton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83972" y="2863098"/>
            <a:ext cx="6734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Great-great-grandson of George and Mary Everest Boole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Related to George Everest after which the Mountain is named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Currently unemployed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Turing Award: 2018, Deep Learning, Neural networks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Resigned from Google to “freely speak out about the risks of A.I.”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Deliberate misuse by malicious actors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Technological Unemployment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Existential risks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Fears AI-race between Google and Microsoft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/>
              <a:t>NOBEL PRIZE 2024: Physics </a:t>
            </a:r>
            <a:r>
              <a:rPr lang="en-US" sz="1350" dirty="0"/>
              <a:t>(w/John </a:t>
            </a:r>
            <a:r>
              <a:rPr lang="en-US" sz="1350" dirty="0" err="1"/>
              <a:t>Hofield</a:t>
            </a:r>
            <a:r>
              <a:rPr lang="en-US" sz="1350" dirty="0"/>
              <a:t>)</a:t>
            </a:r>
            <a:endParaRPr lang="en-US" sz="1350" b="1" dirty="0"/>
          </a:p>
          <a:p>
            <a:pPr lvl="1"/>
            <a:r>
              <a:rPr lang="en-US" dirty="0"/>
              <a:t>“</a:t>
            </a:r>
            <a:r>
              <a:rPr lang="en-US" sz="1350" dirty="0"/>
              <a:t>for foundational discoveries and inventions that enable machine learning with artificial neural networks”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96B3D-E5F7-99AB-206C-A14836E37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AAA733-FDA1-14AF-B6BA-4971752C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272" y="1814007"/>
            <a:ext cx="2891119" cy="433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2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706368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C++ core tenets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Class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Following checklist for class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C++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Coding Guidelines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Operator Overloading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pass by ref, const ref, value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References</a:t>
            </a:r>
            <a:endParaRPr lang="en-US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9360" y="1845734"/>
            <a:ext cx="548030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Constructors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Object Lifetime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Templates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Vectors, Strings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Sorting:  Bubble, Insertion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C++ program lifecycle: preprocessor, compiler, </a:t>
            </a:r>
            <a:r>
              <a:rPr lang="en-US" dirty="0" err="1"/>
              <a:t>etc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Computer Scientist of the Week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Arrays (and pointers w/arrays)</a:t>
            </a:r>
          </a:p>
        </p:txBody>
      </p:sp>
    </p:spTree>
    <p:extLst>
      <p:ext uri="{BB962C8B-B14F-4D97-AF65-F5344CB8AC3E}">
        <p14:creationId xmlns:p14="http://schemas.microsoft.com/office/powerpoint/2010/main" val="181180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8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775" y="271105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Vectors 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818807" y="1857280"/>
            <a:ext cx="817963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&lt;vector&gt;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iostream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namespace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first;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//empty vector 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second = {100, 200, 300};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//vector of 100,200,300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third = second;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//copy of second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vecotry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fourth(4, 100);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//vector of 4, 100s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second.push_back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(400);</a:t>
            </a:r>
          </a:p>
          <a:p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for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second.size(); i++)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{</a:t>
            </a: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cout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"val["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"] = "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second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endl;</a:t>
            </a:r>
          </a:p>
          <a:p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cout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"val["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"] = "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second.at(i) </a:t>
            </a:r>
            <a:r>
              <a:rPr lang="nn-NO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&lt;&lt;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endl;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347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Excellent data structure choice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Fast, safe-access, good memory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Built on dynamic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 </a:t>
            </a:r>
            <a:r>
              <a:rPr lang="en-US" sz="2800" b="1" dirty="0" err="1"/>
              <a:t>Templatized</a:t>
            </a:r>
            <a:r>
              <a:rPr lang="en-US" sz="2800" dirty="0"/>
              <a:t> so that </a:t>
            </a:r>
          </a:p>
          <a:p>
            <a:pPr marL="0" indent="0">
              <a:buNone/>
            </a:pPr>
            <a:r>
              <a:rPr lang="en-US" sz="2800" dirty="0"/>
              <a:t>         vector&lt;Foo&gt; </a:t>
            </a:r>
            <a:r>
              <a:rPr lang="en-US" sz="2800" dirty="0" err="1"/>
              <a:t>v_foo</a:t>
            </a:r>
            <a:r>
              <a:rPr lang="en-US" sz="2800" dirty="0"/>
              <a:t>(4, </a:t>
            </a:r>
            <a:r>
              <a:rPr lang="en-US" sz="2800" dirty="0" err="1"/>
              <a:t>foos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         vector&lt;Bird&gt; birds(3, eagle);</a:t>
            </a:r>
          </a:p>
        </p:txBody>
      </p:sp>
    </p:spTree>
    <p:extLst>
      <p:ext uri="{BB962C8B-B14F-4D97-AF65-F5344CB8AC3E}">
        <p14:creationId xmlns:p14="http://schemas.microsoft.com/office/powerpoint/2010/main" val="418805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E3BA-DCF9-4F44-A0DA-8B5A336F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Example w/Bird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65616-FFE7-4F78-9E1B-B9A715E6B9B9}"/>
              </a:ext>
            </a:extLst>
          </p:cNvPr>
          <p:cNvSpPr/>
          <p:nvPr/>
        </p:nvSpPr>
        <p:spPr>
          <a:xfrm>
            <a:off x="1566662" y="2154984"/>
            <a:ext cx="834677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	Bird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b1(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"duck"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	Bird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b2(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"goose"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	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Bird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flock;				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//empty vector of birds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	vector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Bird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alfred_flock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(4, b1); 	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//4 ducks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alfred_flock.push_back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(b2);			// one goose</a:t>
            </a:r>
          </a:p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alfred_flock.size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i++)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alfred_flock.at(i).name()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680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F96A8B-E86D-4F3A-AA75-7B1E08916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Templates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89753" y="4455621"/>
            <a:ext cx="6269347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One Function works on ALL types!</a:t>
            </a:r>
          </a:p>
        </p:txBody>
      </p:sp>
      <p:pic>
        <p:nvPicPr>
          <p:cNvPr id="9" name="Graphic 8" descr="Table">
            <a:extLst>
              <a:ext uri="{FF2B5EF4-FFF2-40B4-BE49-F238E27FC236}">
                <a16:creationId xmlns:a16="http://schemas.microsoft.com/office/drawing/2014/main" id="{F8B9AA0D-42DC-03A1-16B3-2A9454DCA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5B333-A567-4994-B69F-B3D6FFA10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D78922C-0FA6-4876-B387-09E6D18A9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822080-05A0-4490-8404-A5C900C2C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13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13587</TotalTime>
  <Words>1862</Words>
  <Application>Microsoft Office PowerPoint</Application>
  <PresentationFormat>Widescreen</PresentationFormat>
  <Paragraphs>346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Retrospect</vt:lpstr>
      <vt:lpstr>CSS 342</vt:lpstr>
      <vt:lpstr>Announcements/Agenda</vt:lpstr>
      <vt:lpstr>Computer Scientist of the Week. Breaking News Edition!!!</vt:lpstr>
      <vt:lpstr>Test Topics</vt:lpstr>
      <vt:lpstr>Vectors</vt:lpstr>
      <vt:lpstr>Vectors </vt:lpstr>
      <vt:lpstr>Vectors</vt:lpstr>
      <vt:lpstr>Vector Example w/Bird Class</vt:lpstr>
      <vt:lpstr>Templates</vt:lpstr>
      <vt:lpstr>Swap (w/doubles)</vt:lpstr>
      <vt:lpstr>Swap&lt;&gt;</vt:lpstr>
      <vt:lpstr>Templatize Class</vt:lpstr>
      <vt:lpstr>Why Object Oriented Programming (OOP)?</vt:lpstr>
      <vt:lpstr>Templates</vt:lpstr>
      <vt:lpstr>Templates</vt:lpstr>
      <vt:lpstr>Sorted List Class Template Example</vt:lpstr>
      <vt:lpstr>Computer Scientist of the Week Breaking News Edition!!!</vt:lpstr>
      <vt:lpstr>Sorted List Class</vt:lpstr>
      <vt:lpstr>Bubblesort or Sinking Sort</vt:lpstr>
      <vt:lpstr>Insertion Sort </vt:lpstr>
      <vt:lpstr>Function for Insertion Sort</vt:lpstr>
      <vt:lpstr>C++ Fundamentals</vt:lpstr>
      <vt:lpstr>Array Examples</vt:lpstr>
      <vt:lpstr>Class Bell.</vt:lpstr>
      <vt:lpstr>C++ Program Execution Lifecycle</vt:lpstr>
      <vt:lpstr>In-Class Challenge</vt:lpstr>
      <vt:lpstr>Practice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342</dc:title>
  <dc:creator>Bob Dimpsey</dc:creator>
  <cp:lastModifiedBy>Robert Dimpsey</cp:lastModifiedBy>
  <cp:revision>299</cp:revision>
  <dcterms:created xsi:type="dcterms:W3CDTF">2014-09-04T12:46:47Z</dcterms:created>
  <dcterms:modified xsi:type="dcterms:W3CDTF">2024-10-15T00:13:25Z</dcterms:modified>
</cp:coreProperties>
</file>